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8" r:id="rId80"/>
    <p:sldId id="337" r:id="rId81"/>
    <p:sldId id="336" r:id="rId82"/>
  </p:sldIdLst>
  <p:sldSz cx="10287000" cy="6858000" type="35mm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320" y="78"/>
      </p:cViewPr>
      <p:guideLst>
        <p:guide orient="horz" pos="2160"/>
        <p:guide pos="32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F1BD4-88EC-4D5A-8AE8-C267E5EA4B85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3F724-45B0-4155-A4D4-BAA5514306B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 Favorite Photo Sherpa – John Van Swearingen, IV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Boneyard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Borehole –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Djuna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Bewley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Small Wonders – Collin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Gatland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Thunderstorm in Cagle’s Chasm -  John Van Swearingen, IV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Moon Under New Mexico – David Harris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Devil’s Punch Bowl –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Lisa in the Jail Break – Robert Montgomery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Painted Desert – John Van Swearingen, IV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Undercover Beauty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Tubular Contrasts –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Expose Yourself to Lead Climbing – David Harris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Gypsum Flowers in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Fitton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Jay Jordan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Meltdown – John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Langevin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See the Light – Ed McCarthy and Carl Samples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Floating – John Van Swearingen, IV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Gravity Well – David Harris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Half Dome – Robert Montgomery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Hanging High! – John Van Swearingen, IV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Single Drop – David Harris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Mystery History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Mystery History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Hold Up, I Broke My Nail – John Van Swearingen, IV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Portal To Hidden Treasure – Robert Montgomery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Long Way Out of Big G – Jay Jordan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Diving the Chandelier Ballroom –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Djuna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Bewley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Frosted Layers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Forever Young – John Van Swearingen, IV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Totally Tubular –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Djuna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Bewley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Soda Straws at Inner Space – Jay Jordan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Snow White and the Single Dwarf – Ed McCarthy and Carl Samples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Branching Out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Sugared Red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Pahoehoe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Angel Wings – Collin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Gatland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 Light, Star Bright – John Van Swearingen, IV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Where the Gypsum Forest Grows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Honey, I Shrunk the Caver! –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David Meets Goliath – John Van Swearingen, IV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Restoration in Progress – Robert Montgomery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Vertical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Tubin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’-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Spelean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Skating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Caving Clean –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Caving in the Teeth of Spar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Colonel Bowles Room –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Entries Which Received Honorable Mention – Green Ribbons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Up-Slope –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Twisted Crystals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Orange Lilies –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Djuna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Bewley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“Lake of the Clouds”-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Madonna – Ed McCarthy and Carl Samples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Aragonite ‘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tite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Shower of Stone –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Djuna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Bewley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Among the Towers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Tower of Power – Ed McCarthy and Carl Samples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Gypsum Curl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Profusion – John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Langevin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Getting Off the Tourist Trail – David Harris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Crowning Glory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Crab’s First Light –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the Waterline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Eye of the Tiger – Ed McCarthy and Carl Samples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Frozen in Time –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Rope. Off Boots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Walk Under the Park – David Harris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Entries Which Received Merit Award – Blue Ribbons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Beside the Point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Redwall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Silhouette –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Witches Brew – Ed McCarthy and Carl Samples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Climbing System… - Richard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Vernier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 Still Going and Going and Going… - Richard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Vernier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Ghostly Gallery – Dave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Bunnell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Underwater Growth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Only Way to Go – David Harris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Fantasy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Entry Selected As Best of Show – Medal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Cave Leaf in Atlantis – David Harris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Long Look – Peter and Ann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Shoot Out at the O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Kave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Corral – John Van Swearingen, IV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3F724-45B0-4155-A4D4-BAA5514306B7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6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C507-2B4E-4047-9A45-C075890EF16E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6853-1105-4116-A37D-0C9A5A0722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C507-2B4E-4047-9A45-C075890EF16E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6853-1105-4116-A37D-0C9A5A0722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90335" y="274639"/>
            <a:ext cx="260389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274639"/>
            <a:ext cx="764024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C507-2B4E-4047-9A45-C075890EF16E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6853-1105-4116-A37D-0C9A5A0722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C507-2B4E-4047-9A45-C075890EF16E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6853-1105-4116-A37D-0C9A5A0722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0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C507-2B4E-4047-9A45-C075890EF16E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6853-1105-4116-A37D-0C9A5A0722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1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1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C507-2B4E-4047-9A45-C075890EF16E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6853-1105-4116-A37D-0C9A5A0722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54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54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C507-2B4E-4047-9A45-C075890EF16E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6853-1105-4116-A37D-0C9A5A0722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C507-2B4E-4047-9A45-C075890EF16E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6853-1105-4116-A37D-0C9A5A0722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C507-2B4E-4047-9A45-C075890EF16E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6853-1105-4116-A37D-0C9A5A0722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51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1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C507-2B4E-4047-9A45-C075890EF16E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6853-1105-4116-A37D-0C9A5A0722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EC507-2B4E-4047-9A45-C075890EF16E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56853-1105-4116-A37D-0C9A5A0722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00201"/>
            <a:ext cx="9258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35635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EC507-2B4E-4047-9A45-C075890EF16E}" type="datetimeFigureOut">
              <a:rPr lang="en-US" smtClean="0"/>
              <a:t>3/17/2021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4725" y="6356351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350" y="635635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56853-1105-4116-A37D-0C9A5A07220D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mailto:nss@caves.org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aves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7EC9A1C-EF32-4A39-B58F-22806D0794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290755"/>
            <a:ext cx="2956871" cy="15418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4016FB-4371-4A9F-B9C6-9F16C7970B12}"/>
              </a:ext>
            </a:extLst>
          </p:cNvPr>
          <p:cNvSpPr txBox="1"/>
          <p:nvPr/>
        </p:nvSpPr>
        <p:spPr>
          <a:xfrm>
            <a:off x="4813035" y="573562"/>
            <a:ext cx="4637660" cy="1200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An NSS Audio-Visual 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</a:rPr>
              <a:t>Library Presentation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BAC32A-9FEA-4CE7-B80C-FAAFA2003FF1}"/>
              </a:ext>
            </a:extLst>
          </p:cNvPr>
          <p:cNvCxnSpPr/>
          <p:nvPr/>
        </p:nvCxnSpPr>
        <p:spPr>
          <a:xfrm flipV="1">
            <a:off x="342900" y="2110741"/>
            <a:ext cx="9429750" cy="161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AACB77B2-6511-44A8-A5FC-A61F8688B504}"/>
              </a:ext>
            </a:extLst>
          </p:cNvPr>
          <p:cNvSpPr txBox="1">
            <a:spLocks/>
          </p:cNvSpPr>
          <p:nvPr/>
        </p:nvSpPr>
        <p:spPr bwMode="auto">
          <a:xfrm>
            <a:off x="0" y="2577821"/>
            <a:ext cx="10287001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870" tIns="51435" rIns="102870" bIns="51435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The Best of the</a:t>
            </a:r>
            <a:b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</a:br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1994 NSS Photo Salon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484D12E-08A2-4F3A-8C1D-35B9EE468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5342564"/>
            <a:ext cx="10287001" cy="666328"/>
          </a:xfrm>
        </p:spPr>
        <p:txBody>
          <a:bodyPr/>
          <a:lstStyle/>
          <a:p>
            <a:r>
              <a:rPr lang="en-US" sz="2700" dirty="0"/>
              <a:t>National Speleological Society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5069CC-D2DB-4CE4-8766-325B1FECADE8}"/>
              </a:ext>
            </a:extLst>
          </p:cNvPr>
          <p:cNvSpPr txBox="1"/>
          <p:nvPr/>
        </p:nvSpPr>
        <p:spPr>
          <a:xfrm>
            <a:off x="1" y="6469059"/>
            <a:ext cx="10287001" cy="404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25" dirty="0"/>
              <a:t>S917             81 Slides           3/08/2021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1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60675" y="0"/>
            <a:ext cx="4565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1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38100"/>
            <a:ext cx="10287000" cy="678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1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7463"/>
            <a:ext cx="10287000" cy="6821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1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908300" y="0"/>
            <a:ext cx="4468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1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70200" y="0"/>
            <a:ext cx="4546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1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52388"/>
            <a:ext cx="10287000" cy="675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1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44450"/>
            <a:ext cx="10287000" cy="676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1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4288"/>
            <a:ext cx="10287000" cy="6827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1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908300" y="0"/>
            <a:ext cx="4468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1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31750"/>
            <a:ext cx="10287000" cy="67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0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57500" y="0"/>
            <a:ext cx="4570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2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538413" y="0"/>
            <a:ext cx="52085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2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51150" y="0"/>
            <a:ext cx="4584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2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62263" y="0"/>
            <a:ext cx="4562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2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654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2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519363" y="0"/>
            <a:ext cx="5246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2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63850" y="0"/>
            <a:ext cx="4559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2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76550" y="0"/>
            <a:ext cx="4533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2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76550" y="0"/>
            <a:ext cx="4533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2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25400"/>
            <a:ext cx="10287000" cy="680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2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92425" y="0"/>
            <a:ext cx="4502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0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9525"/>
            <a:ext cx="10287000" cy="683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3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63500"/>
            <a:ext cx="10287000" cy="673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3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908300" y="0"/>
            <a:ext cx="4468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3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93663" y="0"/>
            <a:ext cx="10098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3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57500" y="0"/>
            <a:ext cx="45704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3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95600" y="0"/>
            <a:ext cx="44942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3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49213"/>
            <a:ext cx="10287000" cy="67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3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7975" y="0"/>
            <a:ext cx="4591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3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763" y="0"/>
            <a:ext cx="102758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3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908300" y="0"/>
            <a:ext cx="4468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3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2700"/>
            <a:ext cx="10287000" cy="6831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0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63850" y="0"/>
            <a:ext cx="4559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4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7463"/>
            <a:ext cx="10287000" cy="6821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4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53975"/>
            <a:ext cx="10287000" cy="675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4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46038"/>
            <a:ext cx="10287000" cy="6764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4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908300" y="0"/>
            <a:ext cx="44688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4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87663" y="0"/>
            <a:ext cx="4511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4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50800"/>
            <a:ext cx="10287000" cy="6754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4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6388" y="0"/>
            <a:ext cx="4592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4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58738"/>
            <a:ext cx="10287000" cy="674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4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54325" y="0"/>
            <a:ext cx="4578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4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901950" y="0"/>
            <a:ext cx="44815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0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4288"/>
            <a:ext cx="10287000" cy="6827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0" y="653674"/>
            <a:ext cx="10287000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056" tIns="34529" rIns="69056" bIns="34529" anchor="ctr"/>
          <a:lstStyle/>
          <a:p>
            <a:pPr algn="ctr"/>
            <a:r>
              <a:rPr lang="en-US" sz="4100" b="1" i="1" dirty="0">
                <a:solidFill>
                  <a:srgbClr val="00B050"/>
                </a:solidFill>
                <a:latin typeface="Verdana" pitchFamily="34" charset="0"/>
              </a:rPr>
              <a:t>HONORABLE MENTION</a:t>
            </a: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-100702" y="5459038"/>
            <a:ext cx="10287000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61" tIns="57881" rIns="115761" bIns="57881">
            <a:spAutoFit/>
          </a:bodyPr>
          <a:lstStyle/>
          <a:p>
            <a:pPr algn="ctr" defTabSz="1150144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/>
              <a:buChar char=" "/>
            </a:pPr>
            <a:r>
              <a:rPr lang="en-US" sz="4000" b="1" dirty="0">
                <a:solidFill>
                  <a:schemeClr val="accent1"/>
                </a:solidFill>
                <a:latin typeface="Verdana" pitchFamily="34" charset="0"/>
              </a:rPr>
              <a:t>PHOTO SALON</a:t>
            </a:r>
          </a:p>
        </p:txBody>
      </p:sp>
      <p:pic>
        <p:nvPicPr>
          <p:cNvPr id="5" name="Picture 2" descr="https://caves.org/committee/salons/images/honorable%20mention%20pin.pn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5500" y="2500271"/>
            <a:ext cx="1857952" cy="185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5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54325" y="0"/>
            <a:ext cx="4578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5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7463"/>
            <a:ext cx="10287000" cy="682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5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63850" y="0"/>
            <a:ext cx="4559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5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654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5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4800" y="0"/>
            <a:ext cx="4597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5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97188" y="0"/>
            <a:ext cx="44910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5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87663" y="0"/>
            <a:ext cx="4511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5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44450"/>
            <a:ext cx="10287000" cy="676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5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63850" y="0"/>
            <a:ext cx="4559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0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6350" y="0"/>
            <a:ext cx="10272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6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9050"/>
            <a:ext cx="10287000" cy="681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6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42863"/>
            <a:ext cx="10287000" cy="677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6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25400"/>
            <a:ext cx="10287000" cy="680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6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73375" y="0"/>
            <a:ext cx="4538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6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638" y="0"/>
            <a:ext cx="10245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6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6350" y="0"/>
            <a:ext cx="10272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6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54325" y="0"/>
            <a:ext cx="4578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6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7975" y="0"/>
            <a:ext cx="45910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1" y="535459"/>
            <a:ext cx="10286999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9056" tIns="34529" rIns="69056" bIns="34529" anchor="ctr"/>
          <a:lstStyle/>
          <a:p>
            <a:pPr algn="ctr"/>
            <a:r>
              <a:rPr lang="en-US" sz="4100" b="1" i="1" dirty="0">
                <a:solidFill>
                  <a:srgbClr val="3333FF"/>
                </a:solidFill>
                <a:latin typeface="Verdana" pitchFamily="34" charset="0"/>
              </a:rPr>
              <a:t>MERIT AWARD</a:t>
            </a: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1" y="5512988"/>
            <a:ext cx="10286999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61" tIns="57881" rIns="115761" bIns="57881">
            <a:spAutoFit/>
          </a:bodyPr>
          <a:lstStyle/>
          <a:p>
            <a:pPr algn="ctr" defTabSz="1150144" eaLnBrk="0" hangingPunct="0">
              <a:spcBef>
                <a:spcPct val="20000"/>
              </a:spcBef>
              <a:buClr>
                <a:schemeClr val="folHlink"/>
              </a:buClr>
              <a:buSzPct val="75000"/>
            </a:pPr>
            <a:r>
              <a:rPr lang="en-US" sz="4000" b="1" dirty="0">
                <a:solidFill>
                  <a:schemeClr val="accent1"/>
                </a:solidFill>
                <a:latin typeface="Verdana" pitchFamily="34" charset="0"/>
              </a:rPr>
              <a:t>PHOTO SALON</a:t>
            </a:r>
          </a:p>
        </p:txBody>
      </p:sp>
      <p:pic>
        <p:nvPicPr>
          <p:cNvPr id="5" name="Picture 2" descr="https://caves.org/committee/salons/images/merit%20award%20pin.pn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1595" y="2500271"/>
            <a:ext cx="1857952" cy="185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6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44800" y="0"/>
            <a:ext cx="45974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0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754313" y="0"/>
            <a:ext cx="47767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70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9525"/>
            <a:ext cx="10287000" cy="683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7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4763"/>
            <a:ext cx="10287000" cy="684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72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22225"/>
            <a:ext cx="10287000" cy="6811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7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47663" y="0"/>
            <a:ext cx="9591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7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60675" y="0"/>
            <a:ext cx="4565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7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54325" y="0"/>
            <a:ext cx="4578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7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638" y="0"/>
            <a:ext cx="10245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 txBox="1">
            <a:spLocks/>
          </p:cNvSpPr>
          <p:nvPr/>
        </p:nvSpPr>
        <p:spPr>
          <a:xfrm>
            <a:off x="0" y="759819"/>
            <a:ext cx="10287000" cy="104878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ＭＳ Ｐゴシック"/>
                <a:cs typeface="ＭＳ Ｐゴシック"/>
              </a:rPr>
              <a:t>BEST OF SHOW</a:t>
            </a:r>
          </a:p>
        </p:txBody>
      </p:sp>
      <p:sp>
        <p:nvSpPr>
          <p:cNvPr id="4" name="Text Box 22">
            <a:extLst>
              <a:ext uri="{FF2B5EF4-FFF2-40B4-BE49-F238E27FC236}">
                <a16:creationId xmlns:a16="http://schemas.microsoft.com/office/drawing/2014/main" id="{A440DAA5-8257-4F17-B41E-D5B8F5EEC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5527327"/>
            <a:ext cx="10286999" cy="73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61" tIns="57881" rIns="115761" bIns="57881">
            <a:spAutoFit/>
          </a:bodyPr>
          <a:lstStyle/>
          <a:p>
            <a:pPr algn="ctr" defTabSz="1150144" eaLnBrk="0" hangingPunct="0">
              <a:spcBef>
                <a:spcPct val="20000"/>
              </a:spcBef>
              <a:buClr>
                <a:schemeClr val="folHlink"/>
              </a:buClr>
              <a:buSzPct val="75000"/>
            </a:pPr>
            <a:r>
              <a:rPr lang="en-US" sz="4000" b="1" dirty="0">
                <a:solidFill>
                  <a:schemeClr val="accent1"/>
                </a:solidFill>
                <a:latin typeface="Verdana" pitchFamily="34" charset="0"/>
              </a:rPr>
              <a:t>PHOTO SALON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7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39688"/>
            <a:ext cx="10287000" cy="6777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d07118_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583605" y="1745620"/>
            <a:ext cx="3659009" cy="427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300790"/>
            <a:ext cx="10826218" cy="886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5761" tIns="57881" rIns="115761" bIns="57881">
            <a:spAutoFit/>
          </a:bodyPr>
          <a:lstStyle/>
          <a:p>
            <a:pPr algn="ctr" defTabSz="1150144" eaLnBrk="0" hangingPunct="0">
              <a:spcBef>
                <a:spcPct val="50000"/>
              </a:spcBef>
              <a:buClr>
                <a:schemeClr val="folHlink"/>
              </a:buClr>
              <a:buSzPct val="75000"/>
            </a:pPr>
            <a:r>
              <a:rPr lang="en-US" sz="5000" b="1" dirty="0">
                <a:solidFill>
                  <a:srgbClr val="99CCFF"/>
                </a:solidFill>
                <a:latin typeface="Verdana" pitchFamily="34" charset="0"/>
              </a:rPr>
              <a:t>Photographers</a:t>
            </a:r>
          </a:p>
        </p:txBody>
      </p:sp>
      <p:sp>
        <p:nvSpPr>
          <p:cNvPr id="5" name="Explosion: 8 Points 1">
            <a:extLst>
              <a:ext uri="{FF2B5EF4-FFF2-40B4-BE49-F238E27FC236}">
                <a16:creationId xmlns:a16="http://schemas.microsoft.com/office/drawing/2014/main" id="{E4FD6B58-6B31-423A-AE7A-57EEA4EA80B3}"/>
              </a:ext>
            </a:extLst>
          </p:cNvPr>
          <p:cNvSpPr/>
          <p:nvPr/>
        </p:nvSpPr>
        <p:spPr bwMode="auto">
          <a:xfrm>
            <a:off x="3990917" y="2044390"/>
            <a:ext cx="556689" cy="599148"/>
          </a:xfrm>
          <a:prstGeom prst="irregularSeal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1150144"/>
            <a:endParaRPr lang="en-US" sz="1500" dirty="0"/>
          </a:p>
        </p:txBody>
      </p:sp>
      <p:sp>
        <p:nvSpPr>
          <p:cNvPr id="6" name="Explosion: 14 Points 2">
            <a:extLst>
              <a:ext uri="{FF2B5EF4-FFF2-40B4-BE49-F238E27FC236}">
                <a16:creationId xmlns:a16="http://schemas.microsoft.com/office/drawing/2014/main" id="{0012E2BF-8284-42D1-B6D3-9CF08F5D25B6}"/>
              </a:ext>
            </a:extLst>
          </p:cNvPr>
          <p:cNvSpPr/>
          <p:nvPr/>
        </p:nvSpPr>
        <p:spPr bwMode="auto">
          <a:xfrm>
            <a:off x="6296706" y="2044390"/>
            <a:ext cx="449035" cy="599148"/>
          </a:xfrm>
          <a:prstGeom prst="irregularSeal2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1150144"/>
            <a:endParaRPr lang="en-US" sz="1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08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11113"/>
            <a:ext cx="10287000" cy="6834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4100" y="228600"/>
            <a:ext cx="6096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Photographers:</a:t>
            </a:r>
          </a:p>
          <a:p>
            <a:pPr lvl="1"/>
            <a:r>
              <a:rPr lang="en-US" sz="3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cs typeface="Times New Roman" pitchFamily="18" charset="0"/>
              </a:rPr>
              <a:t>Djuna</a:t>
            </a:r>
            <a:r>
              <a:rPr lang="en-US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cs typeface="Times New Roman" pitchFamily="18" charset="0"/>
              </a:rPr>
              <a:t>Bewley</a:t>
            </a:r>
            <a:endParaRPr lang="en-US" sz="3200" dirty="0">
              <a:solidFill>
                <a:schemeClr val="accent5">
                  <a:lumMod val="60000"/>
                  <a:lumOff val="40000"/>
                </a:schemeClr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cs typeface="Times New Roman" pitchFamily="18" charset="0"/>
              </a:rPr>
              <a:t>Peter and Ann </a:t>
            </a:r>
            <a:r>
              <a:rPr lang="en-US" sz="3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cs typeface="Times New Roman" pitchFamily="18" charset="0"/>
              </a:rPr>
              <a:t>Bosted</a:t>
            </a:r>
            <a:endParaRPr lang="en-US" sz="3200" dirty="0">
              <a:solidFill>
                <a:schemeClr val="accent5">
                  <a:lumMod val="60000"/>
                  <a:lumOff val="40000"/>
                </a:schemeClr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cs typeface="Times New Roman" pitchFamily="18" charset="0"/>
              </a:rPr>
              <a:t>Dave </a:t>
            </a:r>
            <a:r>
              <a:rPr lang="en-US" sz="3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cs typeface="Times New Roman" pitchFamily="18" charset="0"/>
              </a:rPr>
              <a:t>Bunnell</a:t>
            </a:r>
            <a:endParaRPr lang="en-US" sz="3200" dirty="0">
              <a:solidFill>
                <a:schemeClr val="accent5">
                  <a:lumMod val="60000"/>
                  <a:lumOff val="40000"/>
                </a:schemeClr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cs typeface="Times New Roman" pitchFamily="18" charset="0"/>
              </a:rPr>
              <a:t>Collin </a:t>
            </a:r>
            <a:r>
              <a:rPr lang="en-US" sz="3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cs typeface="Times New Roman" pitchFamily="18" charset="0"/>
              </a:rPr>
              <a:t>Gatland</a:t>
            </a:r>
            <a:endParaRPr lang="en-US" sz="3200" dirty="0">
              <a:solidFill>
                <a:schemeClr val="accent5">
                  <a:lumMod val="60000"/>
                  <a:lumOff val="40000"/>
                </a:schemeClr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cs typeface="Times New Roman" pitchFamily="18" charset="0"/>
              </a:rPr>
              <a:t>David Harris</a:t>
            </a:r>
          </a:p>
          <a:p>
            <a:pPr lvl="1"/>
            <a:r>
              <a:rPr lang="en-US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cs typeface="Times New Roman" pitchFamily="18" charset="0"/>
              </a:rPr>
              <a:t>Jay Jordan</a:t>
            </a:r>
          </a:p>
          <a:p>
            <a:pPr lvl="1"/>
            <a:r>
              <a:rPr lang="en-US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cs typeface="Times New Roman" pitchFamily="18" charset="0"/>
              </a:rPr>
              <a:t>John </a:t>
            </a:r>
            <a:r>
              <a:rPr lang="en-US" sz="32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cs typeface="Times New Roman" pitchFamily="18" charset="0"/>
              </a:rPr>
              <a:t>Langevin</a:t>
            </a:r>
            <a:endParaRPr lang="en-US" sz="3200" dirty="0">
              <a:solidFill>
                <a:schemeClr val="accent5">
                  <a:lumMod val="60000"/>
                  <a:lumOff val="40000"/>
                </a:schemeClr>
              </a:solidFill>
              <a:latin typeface="+mj-lt"/>
              <a:cs typeface="Times New Roman" pitchFamily="18" charset="0"/>
            </a:endParaRPr>
          </a:p>
          <a:p>
            <a:pPr lvl="1"/>
            <a:r>
              <a:rPr lang="en-US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cs typeface="Times New Roman" pitchFamily="18" charset="0"/>
              </a:rPr>
              <a:t>Ed McCarthy &amp; Carl Samples</a:t>
            </a:r>
          </a:p>
          <a:p>
            <a:pPr lvl="1"/>
            <a:r>
              <a:rPr lang="en-US" sz="3200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cs typeface="Times New Roman" pitchFamily="18" charset="0"/>
              </a:rPr>
              <a:t>Robert Montgomery</a:t>
            </a:r>
          </a:p>
          <a:p>
            <a:pPr lvl="1"/>
            <a:r>
              <a:rPr lang="en-US" sz="3200" dirty="0">
                <a:solidFill>
                  <a:schemeClr val="accent5">
                    <a:lumMod val="60000"/>
                    <a:lumOff val="40000"/>
                  </a:schemeClr>
                </a:solidFill>
                <a:cs typeface="Times New Roman" pitchFamily="18" charset="0"/>
              </a:rPr>
              <a:t>John Van Swearingen, IV</a:t>
            </a:r>
          </a:p>
          <a:p>
            <a:pPr lvl="1"/>
            <a:r>
              <a:rPr lang="en-US" sz="3200" dirty="0">
                <a:solidFill>
                  <a:schemeClr val="accent5">
                    <a:lumMod val="60000"/>
                    <a:lumOff val="40000"/>
                  </a:schemeClr>
                </a:solidFill>
                <a:cs typeface="Times New Roman" pitchFamily="18" charset="0"/>
              </a:rPr>
              <a:t>Richard </a:t>
            </a:r>
            <a:r>
              <a:rPr lang="en-US" sz="3200" dirty="0" err="1">
                <a:solidFill>
                  <a:schemeClr val="accent5">
                    <a:lumMod val="60000"/>
                    <a:lumOff val="40000"/>
                  </a:schemeClr>
                </a:solidFill>
                <a:cs typeface="Times New Roman" pitchFamily="18" charset="0"/>
              </a:rPr>
              <a:t>Vernier</a:t>
            </a:r>
            <a:endParaRPr lang="en-US" sz="3200" dirty="0">
              <a:solidFill>
                <a:schemeClr val="accent5">
                  <a:lumMod val="60000"/>
                  <a:lumOff val="40000"/>
                </a:schemeClr>
              </a:solidFill>
              <a:cs typeface="Times New Roman" pitchFamily="18" charset="0"/>
            </a:endParaRPr>
          </a:p>
          <a:p>
            <a:pPr lvl="1"/>
            <a:endParaRPr lang="en-US" sz="4000" dirty="0">
              <a:solidFill>
                <a:srgbClr val="92D050"/>
              </a:solidFill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AB88130C-54ED-4A26-BDEA-2B0F5B5B72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162" y="5257800"/>
            <a:ext cx="2542947" cy="13259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BFFBFC-4B70-4412-B727-418DCCFEF08F}"/>
              </a:ext>
            </a:extLst>
          </p:cNvPr>
          <p:cNvSpPr txBox="1"/>
          <p:nvPr/>
        </p:nvSpPr>
        <p:spPr>
          <a:xfrm>
            <a:off x="5218" y="171452"/>
            <a:ext cx="10281782" cy="577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50" dirty="0">
                <a:solidFill>
                  <a:srgbClr val="FFFF00"/>
                </a:solidFill>
              </a:rPr>
              <a:t>An NSS Audio-Visual Library 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EBA6A0-DDD7-4F47-B8D0-7A5D729362A9}"/>
              </a:ext>
            </a:extLst>
          </p:cNvPr>
          <p:cNvSpPr txBox="1"/>
          <p:nvPr/>
        </p:nvSpPr>
        <p:spPr>
          <a:xfrm>
            <a:off x="5260636" y="5261979"/>
            <a:ext cx="2523520" cy="1374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National Speleological Society</a:t>
            </a:r>
          </a:p>
          <a:p>
            <a:r>
              <a:rPr lang="en-US" sz="1350" dirty="0"/>
              <a:t>6001 Pulaski Pike</a:t>
            </a:r>
          </a:p>
          <a:p>
            <a:r>
              <a:rPr lang="en-US" sz="1350" dirty="0"/>
              <a:t>Huntsville, AL 35810-1122</a:t>
            </a:r>
          </a:p>
          <a:p>
            <a:r>
              <a:rPr lang="en-US" sz="1350" dirty="0"/>
              <a:t>256- 852-1300</a:t>
            </a:r>
          </a:p>
          <a:p>
            <a:r>
              <a:rPr lang="en-US" sz="135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nss@caves.org</a:t>
            </a:r>
            <a:endParaRPr lang="en-US" sz="1350" dirty="0"/>
          </a:p>
          <a:p>
            <a:r>
              <a:rPr lang="en-US" sz="135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https://caves.org</a:t>
            </a:r>
            <a:r>
              <a:rPr lang="en-US" sz="1575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1575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A25D03-6401-4069-93FB-712133C10A91}"/>
              </a:ext>
            </a:extLst>
          </p:cNvPr>
          <p:cNvSpPr txBox="1"/>
          <p:nvPr/>
        </p:nvSpPr>
        <p:spPr>
          <a:xfrm>
            <a:off x="-7454" y="1524000"/>
            <a:ext cx="10294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The Best of the</a:t>
            </a:r>
            <a:br>
              <a:rPr lang="en-US" sz="3600" dirty="0"/>
            </a:br>
            <a:r>
              <a:rPr lang="en-US" sz="3600" dirty="0"/>
              <a:t>1994 NSS Photo Salon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E83C7E-9A5B-433C-9BC8-81C1AE7A78BE}"/>
              </a:ext>
            </a:extLst>
          </p:cNvPr>
          <p:cNvSpPr txBox="1"/>
          <p:nvPr/>
        </p:nvSpPr>
        <p:spPr>
          <a:xfrm>
            <a:off x="2571751" y="3304558"/>
            <a:ext cx="487530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Original slide program S917</a:t>
            </a:r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Slides digitized by David Caudle</a:t>
            </a:r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PowerPoint program created by Jim </a:t>
            </a:r>
            <a:r>
              <a:rPr lang="en-US" dirty="0" err="1"/>
              <a:t>McConkey</a:t>
            </a:r>
            <a:endParaRPr lang="en-US" dirty="0"/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81 slides, with script in presenter notes</a:t>
            </a:r>
          </a:p>
          <a:p>
            <a:pPr marL="321480" indent="-321480">
              <a:buFont typeface="Arial" panose="020B0604020202020204" pitchFamily="34" charset="0"/>
              <a:buChar char="•"/>
            </a:pPr>
            <a:r>
              <a:rPr lang="en-US" dirty="0"/>
              <a:t>PowerPoint created 3/08/2021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A6B873-DC4B-4D52-BC19-1DB09B8B3B41}"/>
              </a:ext>
            </a:extLst>
          </p:cNvPr>
          <p:cNvCxnSpPr/>
          <p:nvPr/>
        </p:nvCxnSpPr>
        <p:spPr>
          <a:xfrm>
            <a:off x="1371601" y="857250"/>
            <a:ext cx="7543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918 Best of the 1994 Photo Salon PP- 00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8654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803</Words>
  <Application>Microsoft Office PowerPoint</Application>
  <PresentationFormat>35mm Slides</PresentationFormat>
  <Paragraphs>191</Paragraphs>
  <Slides>81</Slides>
  <Notes>77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8" baseType="lpstr">
      <vt:lpstr>Arial</vt:lpstr>
      <vt:lpstr>Arial Black</vt:lpstr>
      <vt:lpstr>Calibri</vt:lpstr>
      <vt:lpstr>Monotype Sorts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McCconkey</dc:creator>
  <cp:lastModifiedBy>David Socky</cp:lastModifiedBy>
  <cp:revision>2</cp:revision>
  <dcterms:created xsi:type="dcterms:W3CDTF">2021-03-08T21:13:37Z</dcterms:created>
  <dcterms:modified xsi:type="dcterms:W3CDTF">2021-03-17T21:14:48Z</dcterms:modified>
</cp:coreProperties>
</file>